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17999">
              <a:schemeClr val="tx2">
                <a:lumMod val="40000"/>
                <a:lumOff val="60000"/>
              </a:schemeClr>
            </a:gs>
            <a:gs pos="36000">
              <a:schemeClr val="accent3">
                <a:lumMod val="60000"/>
                <a:lumOff val="40000"/>
              </a:schemeClr>
            </a:gs>
            <a:gs pos="61000">
              <a:schemeClr val="accent4">
                <a:lumMod val="60000"/>
                <a:lumOff val="40000"/>
              </a:schemeClr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35A4E-0C3A-4D56-90F6-3FA6C54FC79E}" type="datetimeFigureOut">
              <a:rPr lang="ru-RU" smtClean="0"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2B1A-5A5E-4249-87B8-E238E20BBB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60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Лекция № 3</a:t>
            </a:r>
          </a:p>
          <a:p>
            <a:pPr algn="ctr"/>
            <a:endParaRPr lang="ru-RU" sz="3200" b="1" dirty="0"/>
          </a:p>
          <a:p>
            <a:pPr algn="ctr"/>
            <a:r>
              <a:rPr lang="ru-RU" sz="3200" b="1" dirty="0" smtClean="0"/>
              <a:t>ТЕХНОЛОГИЧЕСКОЕ </a:t>
            </a:r>
            <a:r>
              <a:rPr lang="ru-RU" sz="3200" b="1" dirty="0"/>
              <a:t>ОБОРУДОВАНИЕ ДЛЯ ПОДГОТОВКИ СЕЛЬСКОХОЗЯЙСТВЕННОЙ ПРОДУКЦИИ И ПОЛУФАБРИКАТОВ К ОСНОВНЫМ ПРОИЗВОДСТВЕННЫМ ОПЕРАЦИЯМ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ОБОРУДОВАНИЕ ДЛЯ ОЧИСТКИ </a:t>
            </a:r>
            <a:r>
              <a:rPr lang="ru-RU" dirty="0" smtClean="0"/>
              <a:t>ПОВЕРХНОСТИ ЗЕРНА</a:t>
            </a:r>
            <a:endParaRPr lang="ru-RU" dirty="0"/>
          </a:p>
          <a:p>
            <a:pPr algn="just"/>
            <a:r>
              <a:rPr lang="ru-RU" dirty="0"/>
              <a:t>При транспортировании и хранении зерна на его поверхности накапливается пыль, а при неблагоприятных условиях и </a:t>
            </a:r>
            <a:r>
              <a:rPr lang="ru-RU" dirty="0" smtClean="0"/>
              <a:t>микроорганизмы</a:t>
            </a:r>
            <a:r>
              <a:rPr lang="ru-RU" dirty="0"/>
              <a:t>. </a:t>
            </a:r>
            <a:r>
              <a:rPr lang="ru-RU" dirty="0" smtClean="0"/>
              <a:t>При </a:t>
            </a:r>
            <a:r>
              <a:rPr lang="ru-RU" dirty="0"/>
              <a:t>сухом способе поверхность зерна очищается с помощью обоечных и щеточных </a:t>
            </a:r>
            <a:r>
              <a:rPr lang="ru-RU" dirty="0" smtClean="0"/>
              <a:t>машин. В </a:t>
            </a:r>
            <a:r>
              <a:rPr lang="ru-RU" dirty="0"/>
              <a:t>обоечных машинах отделяют от зерна пыль, частично </a:t>
            </a:r>
            <a:r>
              <a:rPr lang="ru-RU" dirty="0" smtClean="0"/>
              <a:t>отслоившуюся </a:t>
            </a:r>
            <a:r>
              <a:rPr lang="ru-RU" dirty="0"/>
              <a:t>оболочку, разбивают мелкие комочки земли. Обоечные машины применяют также на крупяных заводах для шелушения овса, ячменя и риса.</a:t>
            </a:r>
          </a:p>
          <a:p>
            <a:pPr algn="just"/>
            <a:r>
              <a:rPr lang="ru-RU" dirty="0"/>
              <a:t>Щеточные машины позволяют более тщательно очистить зерно от пыли, а также удалить оболочки, надорванные при его </a:t>
            </a:r>
            <a:r>
              <a:rPr lang="ru-RU" dirty="0" smtClean="0"/>
              <a:t>обработке </a:t>
            </a:r>
            <a:r>
              <a:rPr lang="ru-RU" dirty="0"/>
              <a:t>в обоечных машинах.</a:t>
            </a:r>
          </a:p>
          <a:p>
            <a:pPr algn="just"/>
            <a:r>
              <a:rPr lang="ru-RU" i="1" dirty="0"/>
              <a:t>Обоечные машины</a:t>
            </a:r>
            <a:r>
              <a:rPr lang="ru-RU" dirty="0"/>
              <a:t> классифицируют:</a:t>
            </a:r>
          </a:p>
          <a:p>
            <a:pPr algn="just"/>
            <a:r>
              <a:rPr lang="ru-RU" dirty="0"/>
              <a:t>по расположению корпуса —на горизонтальные и </a:t>
            </a:r>
            <a:r>
              <a:rPr lang="ru-RU" dirty="0" smtClean="0"/>
              <a:t>вертикальные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по типу поверхности рабочего цилиндра — на машины с </a:t>
            </a:r>
            <a:r>
              <a:rPr lang="ru-RU" dirty="0" smtClean="0"/>
              <a:t>абразивной </a:t>
            </a:r>
            <a:r>
              <a:rPr lang="ru-RU" dirty="0"/>
              <a:t>(наждачной) поверхностью, с гладкой стальной поверхностью и с металлотканой поверхностью; по расположению рабочих органов на барабане — с </a:t>
            </a:r>
            <a:r>
              <a:rPr lang="ru-RU" dirty="0" smtClean="0"/>
              <a:t>продольным </a:t>
            </a:r>
            <a:r>
              <a:rPr lang="ru-RU" dirty="0"/>
              <a:t>и радиальным расположением бичей; по типу системы циркуляции воздуха — с замкнутой и </a:t>
            </a:r>
            <a:r>
              <a:rPr lang="ru-RU" dirty="0" smtClean="0"/>
              <a:t>разомкнутой </a:t>
            </a:r>
            <a:r>
              <a:rPr lang="ru-RU" dirty="0"/>
              <a:t>системами циркуляции воздуха; в зависимости от способа удаления выделенных примесей — с осадочной камерой и без нее;</a:t>
            </a:r>
          </a:p>
          <a:p>
            <a:pPr algn="just"/>
            <a:r>
              <a:rPr lang="ru-RU" dirty="0"/>
              <a:t>в зависимости от способа транспортирования зерна — с внутрицеховым механическим транспортом и </a:t>
            </a:r>
            <a:r>
              <a:rPr lang="ru-RU" dirty="0" err="1" smtClean="0"/>
              <a:t>внутрицех­вым</a:t>
            </a:r>
            <a:r>
              <a:rPr lang="ru-RU" dirty="0" smtClean="0"/>
              <a:t> </a:t>
            </a:r>
            <a:r>
              <a:rPr lang="ru-RU" dirty="0"/>
              <a:t>пневматическим транспортом.</a:t>
            </a:r>
          </a:p>
          <a:p>
            <a:pPr algn="just"/>
            <a:r>
              <a:rPr lang="ru-RU" dirty="0"/>
              <a:t>Основной классификационный признак</a:t>
            </a:r>
            <a:r>
              <a:rPr lang="ru-RU" i="1" dirty="0"/>
              <a:t> щеточных машин — </a:t>
            </a:r>
            <a:r>
              <a:rPr lang="ru-RU" dirty="0"/>
              <a:t>расположение их рабочего органа. По этому показателю </a:t>
            </a:r>
            <a:r>
              <a:rPr lang="ru-RU" dirty="0" smtClean="0"/>
              <a:t>различают </a:t>
            </a:r>
            <a:r>
              <a:rPr lang="ru-RU" dirty="0"/>
              <a:t>машины с вертикальным и горизонтальным расположением щеточного барабана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mage12"/>
          <p:cNvPicPr>
            <a:picLocks noChangeAspect="1" noChangeArrowheads="1"/>
          </p:cNvPicPr>
          <p:nvPr/>
        </p:nvPicPr>
        <p:blipFill>
          <a:blip r:embed="rId2" cstate="print"/>
          <a:srcRect b="6730"/>
          <a:stretch>
            <a:fillRect/>
          </a:stretch>
        </p:blipFill>
        <p:spPr bwMode="auto">
          <a:xfrm>
            <a:off x="611553" y="188640"/>
            <a:ext cx="7308311" cy="46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1520" y="494116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1 </a:t>
            </a:r>
            <a:r>
              <a:rPr lang="ru-RU" dirty="0"/>
              <a:t>— наждачный цилиндр; 2— бичевой барабан; 3 — аспирационно-осадочное устройство; 4— бич; 5— чугунная розетка; 6 — отверстие для поступления воздуха в цилиндр; 7— выпускной патрубок; 8— люк; </a:t>
            </a:r>
            <a:r>
              <a:rPr lang="ru-RU" dirty="0" smtClean="0"/>
              <a:t>9—канал </a:t>
            </a:r>
            <a:r>
              <a:rPr lang="ru-RU" dirty="0"/>
              <a:t>для выпуска относов; 10— приемный патрубок; 11 — </a:t>
            </a:r>
            <a:r>
              <a:rPr lang="ru-RU" dirty="0" smtClean="0"/>
              <a:t>аспирационный </a:t>
            </a:r>
            <a:r>
              <a:rPr lang="ru-RU" dirty="0"/>
              <a:t>клапан; 12— верхний желоб; 13 — люк-жалюзи; 14 — нижний желоб; </a:t>
            </a:r>
            <a:r>
              <a:rPr lang="ru-RU" dirty="0" smtClean="0"/>
              <a:t>15—электродвигатель</a:t>
            </a:r>
            <a:r>
              <a:rPr lang="ru-RU" dirty="0"/>
              <a:t>; 16 — система клапанов; 17— клиноременная передача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Отдельную группу машин составляют </a:t>
            </a:r>
            <a:r>
              <a:rPr lang="ru-RU" dirty="0" err="1"/>
              <a:t>энтолейторы</a:t>
            </a:r>
            <a:r>
              <a:rPr lang="ru-RU" dirty="0"/>
              <a:t>. В </a:t>
            </a:r>
            <a:r>
              <a:rPr lang="ru-RU" dirty="0" smtClean="0"/>
              <a:t>зависимости </a:t>
            </a:r>
            <a:r>
              <a:rPr lang="ru-RU" dirty="0"/>
              <a:t>от назначения они делятся на </a:t>
            </a:r>
            <a:r>
              <a:rPr lang="ru-RU" dirty="0" err="1"/>
              <a:t>энтолейторы</a:t>
            </a:r>
            <a:r>
              <a:rPr lang="ru-RU" dirty="0"/>
              <a:t> для </a:t>
            </a:r>
            <a:r>
              <a:rPr lang="ru-RU" dirty="0" smtClean="0"/>
              <a:t>обеззараживания </a:t>
            </a:r>
            <a:r>
              <a:rPr lang="ru-RU" dirty="0"/>
              <a:t>зерна, обеззараживания муки и дополнительного </a:t>
            </a:r>
            <a:r>
              <a:rPr lang="ru-RU" dirty="0" smtClean="0"/>
              <a:t>измельчения </a:t>
            </a:r>
            <a:r>
              <a:rPr lang="ru-RU" dirty="0"/>
              <a:t>крупок и </a:t>
            </a:r>
            <a:r>
              <a:rPr lang="ru-RU" dirty="0" smtClean="0"/>
              <a:t>дунстов.</a:t>
            </a:r>
          </a:p>
          <a:p>
            <a:pPr algn="just"/>
            <a:r>
              <a:rPr lang="ru-RU" i="1" dirty="0" err="1" smtClean="0"/>
              <a:t>Энтолейторы</a:t>
            </a:r>
            <a:r>
              <a:rPr lang="ru-RU" dirty="0" smtClean="0"/>
              <a:t> </a:t>
            </a:r>
            <a:r>
              <a:rPr lang="ru-RU" dirty="0"/>
              <a:t>— это машины ударного действия. На </a:t>
            </a:r>
            <a:r>
              <a:rPr lang="ru-RU" dirty="0" smtClean="0"/>
              <a:t>мукомольных </a:t>
            </a:r>
            <a:r>
              <a:rPr lang="ru-RU" dirty="0"/>
              <a:t>заводах, оборудованных комплектным </a:t>
            </a:r>
            <a:r>
              <a:rPr lang="ru-RU" dirty="0" smtClean="0"/>
              <a:t>высокопроизводительным </a:t>
            </a:r>
            <a:r>
              <a:rPr lang="ru-RU" dirty="0"/>
              <a:t>оборудованием, их используют для обеззараживания (</a:t>
            </a:r>
            <a:r>
              <a:rPr lang="ru-RU" dirty="0" smtClean="0"/>
              <a:t>стерилизации</a:t>
            </a:r>
            <a:r>
              <a:rPr lang="ru-RU" dirty="0"/>
              <a:t>) зерна и муки, а также для дополнительного измельчения зерновых продуктов после вальцовых станков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2530" name="Picture 2" descr="image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76872"/>
            <a:ext cx="4139952" cy="429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572000" y="2348880"/>
            <a:ext cx="4392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Энтолейтор</a:t>
            </a:r>
            <a:r>
              <a:rPr lang="ru-RU" dirty="0" smtClean="0"/>
              <a:t> РЗ-БЭЗ</a:t>
            </a:r>
            <a:endParaRPr lang="ru-RU" dirty="0"/>
          </a:p>
          <a:p>
            <a:pPr algn="just"/>
            <a:r>
              <a:rPr lang="ru-RU" dirty="0" smtClean="0"/>
              <a:t>1 </a:t>
            </a:r>
            <a:r>
              <a:rPr lang="ru-RU" dirty="0"/>
              <a:t>— корпус; 2— приемный патрубок; 3 — диск; 4— втулка; 5— отражательное кольцо; 6, 7— ко­жухи; 8— шкив; 9—полость; 10— электродвигатель; 11— выпускной патрубок; </a:t>
            </a:r>
            <a:r>
              <a:rPr lang="ru-RU" dirty="0" smtClean="0"/>
              <a:t>22—стойка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МАШИНЫ ДЛЯ ШЕЛУШЕНИЯ И ШЛИФОВАНИЯ ЗЕРНА КРУПЯНЫХ КУЛЬТУР</a:t>
            </a:r>
          </a:p>
          <a:p>
            <a:pPr algn="just"/>
            <a:r>
              <a:rPr lang="ru-RU" dirty="0"/>
              <a:t>Шелушение зерна — одна из основных операций при </a:t>
            </a:r>
            <a:r>
              <a:rPr lang="ru-RU" dirty="0" smtClean="0"/>
              <a:t>производстве </a:t>
            </a:r>
            <a:r>
              <a:rPr lang="ru-RU" dirty="0"/>
              <a:t>крупы. В комбикормовом производстве пленчатые </a:t>
            </a:r>
            <a:r>
              <a:rPr lang="ru-RU" dirty="0" smtClean="0"/>
              <a:t>культуры </a:t>
            </a:r>
            <a:r>
              <a:rPr lang="ru-RU" dirty="0"/>
              <a:t>шелушат при выработке комбикормов для </a:t>
            </a:r>
            <a:r>
              <a:rPr lang="ru-RU" dirty="0" smtClean="0"/>
              <a:t>молодняка. </a:t>
            </a:r>
            <a:r>
              <a:rPr lang="ru-RU" dirty="0"/>
              <a:t>Шелушение зерна заключается в снятии цветочных пленок с зерна ячменя, риса, овса и проса, плодовых оболочек с зерна гречихи и пшеницы, а также </a:t>
            </a:r>
            <a:r>
              <a:rPr lang="ru-RU" dirty="0" smtClean="0"/>
              <a:t>семенных </a:t>
            </a:r>
            <a:r>
              <a:rPr lang="ru-RU" dirty="0"/>
              <a:t>оболочек с гороха при обязательном сохранении </a:t>
            </a:r>
            <a:r>
              <a:rPr lang="ru-RU" dirty="0" smtClean="0"/>
              <a:t>целостности </a:t>
            </a:r>
            <a:r>
              <a:rPr lang="ru-RU" dirty="0"/>
              <a:t>ядра.</a:t>
            </a:r>
          </a:p>
          <a:p>
            <a:pPr algn="just"/>
            <a:r>
              <a:rPr lang="ru-RU" dirty="0"/>
              <a:t>В зависимости от структурно-механических, </a:t>
            </a:r>
            <a:r>
              <a:rPr lang="ru-RU" dirty="0" smtClean="0"/>
              <a:t>физико-химических </a:t>
            </a:r>
            <a:r>
              <a:rPr lang="ru-RU" dirty="0"/>
              <a:t>и биологических свойств и особенностей зерна крупяные и зерновые культуры можно разделить на две группы. К первой группе относятся культуры, у которых оболочки не срослись с </a:t>
            </a:r>
            <a:r>
              <a:rPr lang="ru-RU" dirty="0" smtClean="0"/>
              <a:t>ядром </a:t>
            </a:r>
            <a:r>
              <a:rPr lang="ru-RU" dirty="0"/>
              <a:t>(гречиха, просо, рис и овес), ко второй — культуры, у которых оболочки срослись с ядром (ячмень, пшеница, кукуруза). </a:t>
            </a:r>
          </a:p>
          <a:p>
            <a:pPr algn="just"/>
            <a:r>
              <a:rPr lang="ru-RU" dirty="0"/>
              <a:t>Основное требование к шелушильным машинам — высокая </a:t>
            </a:r>
            <a:r>
              <a:rPr lang="ru-RU" dirty="0" smtClean="0"/>
              <a:t>степень </a:t>
            </a:r>
            <a:r>
              <a:rPr lang="ru-RU" dirty="0"/>
              <a:t>шелушения при максимальном сохранении целостности ядра.</a:t>
            </a:r>
          </a:p>
          <a:p>
            <a:pPr algn="just"/>
            <a:r>
              <a:rPr lang="ru-RU" dirty="0"/>
              <a:t>Для полного освобождения ядра от остатков наружных пленок, семенных плодовых оболочек, а также придания ядру гладкой формы применяют шлифовальные и полировальные машины.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Конструкция, материал и форма рабочих органов машины </a:t>
            </a:r>
            <a:r>
              <a:rPr lang="ru-RU" dirty="0" smtClean="0"/>
              <a:t>определяют </a:t>
            </a:r>
            <a:r>
              <a:rPr lang="ru-RU" dirty="0"/>
              <a:t>принцип ее действия при шелушении и шлифовании.</a:t>
            </a:r>
          </a:p>
          <a:p>
            <a:pPr lvl="0" algn="just"/>
            <a:r>
              <a:rPr lang="ru-RU" dirty="0"/>
              <a:t>Шелушение зерна сжатием и сдвигом обусловлено </a:t>
            </a:r>
            <a:r>
              <a:rPr lang="ru-RU" dirty="0" smtClean="0"/>
              <a:t>воздействием </a:t>
            </a:r>
            <a:r>
              <a:rPr lang="ru-RU" dirty="0"/>
              <a:t>двух рабочих поверхностей, расстояние между которыми меньше размера зерна. Этот принцип применяют для шелушения зерна, у которого оболочки не срослись с ядром. Основные </a:t>
            </a:r>
            <a:r>
              <a:rPr lang="ru-RU" dirty="0" smtClean="0"/>
              <a:t>машины</a:t>
            </a:r>
            <a:r>
              <a:rPr lang="ru-RU" dirty="0"/>
              <a:t>, в которых реализуется этот способ, — шелушильный постав (для риса и проса), вальцедековый станок (для проса и гречихи), </a:t>
            </a:r>
            <a:r>
              <a:rPr lang="ru-RU" dirty="0" err="1"/>
              <a:t>шелушитель</a:t>
            </a:r>
            <a:r>
              <a:rPr lang="ru-RU" dirty="0"/>
              <a:t> с обрезиненными валками (для риса и проса).</a:t>
            </a:r>
          </a:p>
          <a:p>
            <a:pPr lvl="0" algn="just"/>
            <a:r>
              <a:rPr lang="ru-RU" dirty="0"/>
              <a:t>Шелушение зерна многократным или однократным ударом применяют для зерновых культур с прочным ядром и с </a:t>
            </a:r>
            <a:r>
              <a:rPr lang="ru-RU" dirty="0" smtClean="0"/>
              <a:t>несросшимися </a:t>
            </a:r>
            <a:r>
              <a:rPr lang="ru-RU" dirty="0"/>
              <a:t>пленками (овес) либо для получения дробленой номерной крупы из зерна, у которого пленки прочно срослись с ядром (</a:t>
            </a:r>
            <a:r>
              <a:rPr lang="ru-RU" dirty="0" smtClean="0"/>
              <a:t>пшеница</a:t>
            </a:r>
            <a:r>
              <a:rPr lang="ru-RU" dirty="0"/>
              <a:t>, ячмень). Шелушение однократным ударом рекомендуют для овса, его проводят в центробежном </a:t>
            </a:r>
            <a:r>
              <a:rPr lang="ru-RU" dirty="0" err="1"/>
              <a:t>шелушителе</a:t>
            </a:r>
            <a:r>
              <a:rPr lang="ru-RU" dirty="0"/>
              <a:t>. </a:t>
            </a:r>
            <a:r>
              <a:rPr lang="ru-RU" dirty="0" smtClean="0"/>
              <a:t>Многократный </a:t>
            </a:r>
            <a:r>
              <a:rPr lang="ru-RU" dirty="0"/>
              <a:t>удар применяют для шелушения овса, ячменя, пшеницы, кукурузы. Для этого используют те же обоечные машины с </a:t>
            </a:r>
            <a:r>
              <a:rPr lang="ru-RU" dirty="0" smtClean="0"/>
              <a:t>вращающимися </a:t>
            </a:r>
            <a:r>
              <a:rPr lang="ru-RU" dirty="0"/>
              <a:t>бичами и неподвижной стальной или абразивной поверхностью, что и на мукомольных заводах. Недостаток </a:t>
            </a:r>
            <a:r>
              <a:rPr lang="ru-RU" dirty="0" smtClean="0"/>
              <a:t>использования </a:t>
            </a:r>
            <a:r>
              <a:rPr lang="ru-RU" dirty="0"/>
              <a:t>обоечных машин при шелушении — повышенный выход дробленого зерна в результате интенсивного воздействия на продукт.</a:t>
            </a:r>
          </a:p>
          <a:p>
            <a:pPr lvl="0" algn="just"/>
            <a:r>
              <a:rPr lang="ru-RU" dirty="0"/>
              <a:t>Шелушение зерна трением об абразивную поверхность </a:t>
            </a:r>
            <a:r>
              <a:rPr lang="ru-RU" dirty="0" smtClean="0"/>
              <a:t>используют </a:t>
            </a:r>
            <a:r>
              <a:rPr lang="ru-RU" dirty="0"/>
              <a:t>для зерна, оболочки которого прочно срослись с ядром (ячмень, пшеница, горох, кукуруза). Основная машина для </a:t>
            </a:r>
            <a:r>
              <a:rPr lang="ru-RU" dirty="0" smtClean="0"/>
              <a:t>шелушения </a:t>
            </a:r>
            <a:r>
              <a:rPr lang="ru-RU" dirty="0"/>
              <a:t>— </a:t>
            </a:r>
            <a:r>
              <a:rPr lang="ru-RU" dirty="0" err="1"/>
              <a:t>шелушильно-шлифовальная</a:t>
            </a:r>
            <a:r>
              <a:rPr lang="ru-RU" dirty="0"/>
              <a:t> машина А1-ЭШН-3. Машины данного типа применяют также для шлифования и </a:t>
            </a:r>
            <a:r>
              <a:rPr lang="ru-RU" dirty="0" smtClean="0"/>
              <a:t>полирования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МАШИНЫ ДЛЯ МОЙКИ И ОЧИСТКИ КАРТОФЕЛЯ, ПЛОДОВ И ОВОЩЕЙ</a:t>
            </a:r>
          </a:p>
          <a:p>
            <a:pPr algn="just"/>
            <a:r>
              <a:rPr lang="ru-RU" dirty="0"/>
              <a:t>Машины для мойки растительного сырья классифицируют </a:t>
            </a:r>
            <a:r>
              <a:rPr lang="ru-RU" dirty="0" smtClean="0"/>
              <a:t>следующим </a:t>
            </a:r>
            <a:r>
              <a:rPr lang="ru-RU" dirty="0"/>
              <a:t>образом: в зависимости от характера процесса (</a:t>
            </a:r>
            <a:r>
              <a:rPr lang="ru-RU" dirty="0" smtClean="0"/>
              <a:t>непрерывно </a:t>
            </a:r>
            <a:r>
              <a:rPr lang="ru-RU" dirty="0"/>
              <a:t>и периодически действующие); по типу устройств, </a:t>
            </a:r>
            <a:r>
              <a:rPr lang="ru-RU" dirty="0" smtClean="0"/>
              <a:t>перемещающих </a:t>
            </a:r>
            <a:r>
              <a:rPr lang="ru-RU" dirty="0"/>
              <a:t>отмываемые объекты (линейные и барабанные); по </a:t>
            </a:r>
            <a:r>
              <a:rPr lang="ru-RU" dirty="0" smtClean="0"/>
              <a:t>способу </a:t>
            </a:r>
            <a:r>
              <a:rPr lang="ru-RU" dirty="0"/>
              <a:t>воздействия моющей среды (шприцевые, отмочные и </a:t>
            </a:r>
            <a:r>
              <a:rPr lang="ru-RU" dirty="0" err="1" smtClean="0"/>
              <a:t>отмоч</a:t>
            </a:r>
            <a:r>
              <a:rPr lang="ru-RU" dirty="0" smtClean="0"/>
              <a:t> </a:t>
            </a:r>
            <a:r>
              <a:rPr lang="ru-RU" dirty="0" err="1"/>
              <a:t>но-шприцевые</a:t>
            </a:r>
            <a:r>
              <a:rPr lang="ru-RU" dirty="0"/>
              <a:t>).</a:t>
            </a:r>
          </a:p>
          <a:p>
            <a:pPr algn="just"/>
            <a:r>
              <a:rPr lang="ru-RU" dirty="0" smtClean="0"/>
              <a:t>Наибольшее </a:t>
            </a:r>
            <a:r>
              <a:rPr lang="ru-RU" dirty="0"/>
              <a:t>распространение получили лопастные, ленточные, барабанные, вибрационные, комбиниро­ванные, элеваторные, щеточные и другие машины. Выбор </a:t>
            </a:r>
            <a:r>
              <a:rPr lang="ru-RU" dirty="0" smtClean="0"/>
              <a:t>моечной </a:t>
            </a:r>
            <a:r>
              <a:rPr lang="ru-RU" dirty="0"/>
              <a:t>машины определяется структурно-механическими и </a:t>
            </a:r>
            <a:r>
              <a:rPr lang="ru-RU" dirty="0" smtClean="0"/>
              <a:t>прочностными </a:t>
            </a:r>
            <a:r>
              <a:rPr lang="ru-RU" dirty="0"/>
              <a:t>свойствами растительного сырья, а также характером и количеством загрязнений на его поверхности. Растительное сырье моют погружением в воду (отмочка), ополаскиванием струями воды из насадок, с помощью щеточных устройств, активным </a:t>
            </a:r>
            <a:r>
              <a:rPr lang="ru-RU" dirty="0" smtClean="0"/>
              <a:t>перемешиванием</a:t>
            </a:r>
            <a:r>
              <a:rPr lang="ru-RU" dirty="0"/>
              <a:t>. В большинстве моечных машин применяют </a:t>
            </a:r>
            <a:r>
              <a:rPr lang="ru-RU" dirty="0" smtClean="0"/>
              <a:t>комбинированные </a:t>
            </a:r>
            <a:r>
              <a:rPr lang="ru-RU" dirty="0"/>
              <a:t>способы мойки.</a:t>
            </a:r>
          </a:p>
          <a:p>
            <a:pPr algn="just"/>
            <a:r>
              <a:rPr lang="ru-RU" dirty="0" smtClean="0"/>
              <a:t>Одна </a:t>
            </a:r>
            <a:r>
              <a:rPr lang="ru-RU" dirty="0"/>
              <a:t>из распространенных моечных машин — линейная </a:t>
            </a:r>
            <a:r>
              <a:rPr lang="ru-RU" dirty="0" smtClean="0"/>
              <a:t>моечная </a:t>
            </a:r>
            <a:r>
              <a:rPr lang="ru-RU" dirty="0"/>
              <a:t>машина, предназначенная для мойки различных овощей и плодов как с мягкой, так и с твердой структурой.</a:t>
            </a:r>
          </a:p>
        </p:txBody>
      </p:sp>
      <p:pic>
        <p:nvPicPr>
          <p:cNvPr id="23554" name="Picture 2" descr="image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653136"/>
            <a:ext cx="609021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516216" y="4581128"/>
            <a:ext cx="2448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 — моечная </a:t>
            </a:r>
            <a:r>
              <a:rPr lang="ru-RU" dirty="0" smtClean="0"/>
              <a:t>ванна;</a:t>
            </a:r>
          </a:p>
          <a:p>
            <a:pPr algn="just"/>
            <a:r>
              <a:rPr lang="ru-RU" dirty="0" smtClean="0"/>
              <a:t>2 </a:t>
            </a:r>
            <a:r>
              <a:rPr lang="ru-RU" dirty="0"/>
              <a:t>— транспортерное </a:t>
            </a:r>
            <a:r>
              <a:rPr lang="ru-RU" dirty="0" smtClean="0"/>
              <a:t>полотно;</a:t>
            </a:r>
          </a:p>
          <a:p>
            <a:pPr algn="just"/>
            <a:r>
              <a:rPr lang="ru-RU" dirty="0" smtClean="0"/>
              <a:t>3 </a:t>
            </a:r>
            <a:r>
              <a:rPr lang="ru-RU" dirty="0"/>
              <a:t>— душевое </a:t>
            </a:r>
            <a:r>
              <a:rPr lang="ru-RU" dirty="0" smtClean="0"/>
              <a:t>устройство;</a:t>
            </a:r>
          </a:p>
          <a:p>
            <a:pPr algn="just"/>
            <a:r>
              <a:rPr lang="ru-RU" dirty="0" smtClean="0"/>
              <a:t>4 </a:t>
            </a:r>
            <a:r>
              <a:rPr lang="ru-RU" dirty="0"/>
              <a:t>— привод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ОСНОВНЫЕ ТЕХНОЛОГИЧЕСКИЕ ОПЕРАЦИИ И КЛАССИФИКАЦИЯ ОБОРУДОВАНИЯ</a:t>
            </a:r>
          </a:p>
          <a:p>
            <a:pPr algn="just"/>
            <a:r>
              <a:rPr lang="ru-RU" dirty="0"/>
              <a:t>При подготовке сельскохозяйственного сырья к основным тех­нологическим операциям его очищают, сепарируют, калибруют, сортируют, моют и освобождают от наружных покровов.</a:t>
            </a:r>
          </a:p>
          <a:p>
            <a:pPr algn="just"/>
            <a:r>
              <a:rPr lang="ru-RU" i="1" dirty="0"/>
              <a:t>Очистка —</a:t>
            </a:r>
            <a:r>
              <a:rPr lang="ru-RU" dirty="0"/>
              <a:t> процесс отделения посторонних примесей от ис­ходного сыпучего материала.</a:t>
            </a:r>
          </a:p>
          <a:p>
            <a:pPr algn="just"/>
            <a:r>
              <a:rPr lang="ru-RU" i="1" dirty="0"/>
              <a:t>Калибрование</a:t>
            </a:r>
            <a:r>
              <a:rPr lang="ru-RU" dirty="0"/>
              <a:t> — процесс разделения штучных продуктов (глав­ным образом овощей и фруктов) на экземпляры с приблизительно одинаковыми размерами, формой и массой перед их последующей обработкой. Существующие </a:t>
            </a:r>
            <a:r>
              <a:rPr lang="ru-RU" dirty="0" err="1"/>
              <a:t>калиброватели</a:t>
            </a:r>
            <a:r>
              <a:rPr lang="ru-RU" dirty="0"/>
              <a:t> разделяют в зависимо­сти от конструкции калибровочных устройств на барабанные, ленточные, </a:t>
            </a:r>
            <a:r>
              <a:rPr lang="ru-RU" dirty="0" err="1"/>
              <a:t>шнековые</a:t>
            </a:r>
            <a:r>
              <a:rPr lang="ru-RU" dirty="0"/>
              <a:t>, вибрационные, дисковые, </a:t>
            </a:r>
            <a:r>
              <a:rPr lang="ru-RU" dirty="0" err="1"/>
              <a:t>валиковые</a:t>
            </a:r>
            <a:r>
              <a:rPr lang="ru-RU" dirty="0"/>
              <a:t>, тро­совые, весовые и комбинированные.</a:t>
            </a:r>
          </a:p>
          <a:p>
            <a:pPr algn="just"/>
            <a:r>
              <a:rPr lang="ru-RU" i="1" dirty="0"/>
              <a:t>Сортирование</a:t>
            </a:r>
            <a:r>
              <a:rPr lang="ru-RU" dirty="0"/>
              <a:t> — процесс разделения сыпучих продуктов (в ос­новном зерновых культур) на фракции, одинаковые по размеру и форме.</a:t>
            </a:r>
          </a:p>
          <a:p>
            <a:pPr algn="just"/>
            <a:r>
              <a:rPr lang="ru-RU" i="1" dirty="0"/>
              <a:t>Сепарирование</a:t>
            </a:r>
            <a:r>
              <a:rPr lang="ru-RU" dirty="0"/>
              <a:t> — процесс разделения сыпучих материалов на фракции, различающиеся по плотности частиц, линейным </a:t>
            </a:r>
            <a:r>
              <a:rPr lang="ru-RU" dirty="0" smtClean="0"/>
              <a:t>размерам</a:t>
            </a:r>
            <a:r>
              <a:rPr lang="ru-RU" dirty="0"/>
              <a:t>, аэродинамическим и </a:t>
            </a:r>
            <a:r>
              <a:rPr lang="ru-RU" dirty="0" err="1"/>
              <a:t>ферромагнитным</a:t>
            </a:r>
            <a:r>
              <a:rPr lang="ru-RU" dirty="0"/>
              <a:t> свойствам, состоянию поверхности и др.</a:t>
            </a:r>
          </a:p>
          <a:p>
            <a:pPr algn="just"/>
            <a:r>
              <a:rPr lang="ru-RU" dirty="0"/>
              <a:t>Основной рабочий орган зерноочистительных сепараторов и сортирующих машин — сита. По способу изготовления применяе­мые сита подразделяют на штампованные из металлических </a:t>
            </a:r>
            <a:r>
              <a:rPr lang="ru-RU" dirty="0" smtClean="0"/>
              <a:t>листов</a:t>
            </a:r>
            <a:r>
              <a:rPr lang="ru-RU" dirty="0"/>
              <a:t>, тканые металлические и полимерные сетки.</a:t>
            </a:r>
          </a:p>
          <a:p>
            <a:pPr algn="just"/>
            <a:r>
              <a:rPr lang="ru-RU" dirty="0"/>
              <a:t>Частицы сыпучего продукта, которые проходят через отверстия сита, образуют проход, а частицы, которые не проходят сквозь </a:t>
            </a:r>
            <a:r>
              <a:rPr lang="ru-RU" dirty="0" smtClean="0"/>
              <a:t>отверстия </a:t>
            </a:r>
            <a:r>
              <a:rPr lang="ru-RU" dirty="0"/>
              <a:t>сита и ссыпаются с него через край, — сход.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Процесс сепарирования движущегося сыпучего продукта </a:t>
            </a:r>
            <a:r>
              <a:rPr lang="ru-RU" dirty="0" smtClean="0"/>
              <a:t>состоит </a:t>
            </a:r>
            <a:r>
              <a:rPr lang="ru-RU" dirty="0"/>
              <a:t>из двух одновременно проходящих стадий. На первой ста­дии (самосортирование) более мелкие частицы с большей плотно­стью, меньшим значением коэффициента внутреннего трения и обтекаемой формой перемещаются из верхних слоев в нижние и достигают поверхности сита. На второй стадии (собственно </a:t>
            </a:r>
            <a:r>
              <a:rPr lang="ru-RU" dirty="0" smtClean="0"/>
              <a:t>просеивание</a:t>
            </a:r>
            <a:r>
              <a:rPr lang="ru-RU" dirty="0"/>
              <a:t>) частицы двигаются по ситу относительно друг друга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r>
              <a:rPr lang="ru-RU" i="1" dirty="0" err="1"/>
              <a:t>Пневмосепарирование</a:t>
            </a:r>
            <a:r>
              <a:rPr lang="ru-RU" dirty="0"/>
              <a:t> основано на различии сопротивлений, оказываемых отдельными частицами воздушному потоку, что обусловлено их различными аэродинамическими свойствами.</a:t>
            </a:r>
          </a:p>
          <a:p>
            <a:pPr algn="just"/>
            <a:r>
              <a:rPr lang="ru-RU" i="1" dirty="0" smtClean="0"/>
              <a:t>Магнитное </a:t>
            </a:r>
            <a:r>
              <a:rPr lang="ru-RU" i="1" dirty="0"/>
              <a:t>сепарирование</a:t>
            </a:r>
            <a:r>
              <a:rPr lang="ru-RU" dirty="0"/>
              <a:t> основано на выделении из </a:t>
            </a:r>
            <a:r>
              <a:rPr lang="ru-RU" dirty="0" smtClean="0"/>
              <a:t>движущегося </a:t>
            </a:r>
            <a:r>
              <a:rPr lang="ru-RU" dirty="0"/>
              <a:t>сырья или продукта разнообразных по форме, размерам и происхождению металломагнитных примесей. В зависимости от способа удаления этих примесей различают три типа магнитных сепараторов: с верхним и нижним расположением магнитов и ба­рабанные магнитные сепараторы с вращающейся немагнитной обечайкой.</a:t>
            </a:r>
          </a:p>
          <a:p>
            <a:pPr algn="just"/>
            <a:r>
              <a:rPr lang="ru-RU" dirty="0"/>
              <a:t>Просеивающие машины, применяемые в перерабатывающей промышленности, классифицируют следующим образом:</a:t>
            </a:r>
          </a:p>
          <a:p>
            <a:pPr lvl="0" algn="just"/>
            <a:r>
              <a:rPr lang="ru-RU" dirty="0"/>
              <a:t>по конструкции ситовой поверхности: плоские и </a:t>
            </a:r>
            <a:r>
              <a:rPr lang="ru-RU" dirty="0" smtClean="0"/>
              <a:t>барабанные сита</a:t>
            </a:r>
            <a:r>
              <a:rPr lang="ru-RU" dirty="0"/>
              <a:t>;</a:t>
            </a:r>
          </a:p>
          <a:p>
            <a:pPr lvl="0" algn="just"/>
            <a:r>
              <a:rPr lang="ru-RU" dirty="0"/>
              <a:t>по способу движения продуктов: с неподвижными ситами; с возвратно-поступательным, круговым поступательным и </a:t>
            </a:r>
            <a:r>
              <a:rPr lang="ru-RU" dirty="0" smtClean="0"/>
              <a:t>вибрационным </a:t>
            </a:r>
            <a:r>
              <a:rPr lang="ru-RU" dirty="0"/>
              <a:t>движением сит; с горизонтальной и вертикальной осью вращения сита;</a:t>
            </a:r>
          </a:p>
          <a:p>
            <a:pPr lvl="0" algn="just"/>
            <a:r>
              <a:rPr lang="ru-RU" dirty="0"/>
              <a:t>по конфигурации ситовой поверхности: цилиндрические; конические, призматические и пирамидальные.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ВОЗДУШНЫЕ СЕПАРАТОРЫ</a:t>
            </a:r>
          </a:p>
          <a:p>
            <a:pPr algn="just"/>
            <a:r>
              <a:rPr lang="ru-RU" dirty="0"/>
              <a:t>Для отделения воздушным потоком примесей, отличающихся от зерна основной культуры аэродинамическими свойствами (пыль, частицы оболочек, сорные примеси), служат </a:t>
            </a:r>
            <a:r>
              <a:rPr lang="ru-RU" dirty="0" smtClean="0"/>
              <a:t>пневматические </a:t>
            </a:r>
            <a:r>
              <a:rPr lang="ru-RU" dirty="0"/>
              <a:t>и воздушные сепараторы.</a:t>
            </a:r>
          </a:p>
          <a:p>
            <a:pPr algn="just"/>
            <a:r>
              <a:rPr lang="ru-RU" dirty="0"/>
              <a:t>Воздушные сепараторы применяют главным образом на </a:t>
            </a:r>
            <a:r>
              <a:rPr lang="ru-RU" dirty="0" smtClean="0"/>
              <a:t>мукомольных</a:t>
            </a:r>
            <a:r>
              <a:rPr lang="ru-RU" dirty="0"/>
              <a:t>, крупяных и комбикормовых заводах для очистки зерна от пыли и примесей, на крупозаводах для выделения лузги из </a:t>
            </a:r>
            <a:r>
              <a:rPr lang="ru-RU" dirty="0" smtClean="0"/>
              <a:t>продуктов </a:t>
            </a:r>
            <a:r>
              <a:rPr lang="ru-RU" dirty="0"/>
              <a:t>шелушения пленчатых культур (риса, гречихи, овса, </a:t>
            </a:r>
            <a:r>
              <a:rPr lang="ru-RU" dirty="0" smtClean="0"/>
              <a:t>ячменя</a:t>
            </a:r>
            <a:r>
              <a:rPr lang="ru-RU" dirty="0"/>
              <a:t>), а также для контроля крупы и отходов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Современные предприятия оснащены машинами различных модификаций, в которых легкие примеси выделяются потоком воздуха, движущегося со скоростью, достаточной для уноса легких примесей и недостаточной для уноса зерна. К таким машинам </a:t>
            </a:r>
            <a:r>
              <a:rPr lang="ru-RU" dirty="0" smtClean="0"/>
              <a:t>относятся </a:t>
            </a:r>
            <a:r>
              <a:rPr lang="ru-RU" dirty="0"/>
              <a:t>сепараторы типа РЗ-БАБ и РЗ-БСД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4392488" cy="314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157662" y="2924175"/>
          <a:ext cx="828675" cy="1009650"/>
        </p:xfrm>
        <a:graphic>
          <a:graphicData uri="http://schemas.openxmlformats.org/drawingml/2006/table">
            <a:tbl>
              <a:tblPr/>
              <a:tblGrid>
                <a:gridCol w="828675"/>
              </a:tblGrid>
              <a:tr h="1009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44008" y="3284985"/>
            <a:ext cx="43204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/>
              <a:t>а — конструкция; 6— технологическая схема; </a:t>
            </a:r>
            <a:r>
              <a:rPr lang="ru-RU" sz="1500" dirty="0" smtClean="0"/>
              <a:t>1 </a:t>
            </a:r>
            <a:r>
              <a:rPr lang="ru-RU" sz="1500" dirty="0"/>
              <a:t>— приемный патрубок; 2— направляющая </a:t>
            </a:r>
            <a:r>
              <a:rPr lang="ru-RU" sz="1500" dirty="0" smtClean="0"/>
              <a:t>воронка</a:t>
            </a:r>
            <a:r>
              <a:rPr lang="ru-RU" sz="1500" dirty="0"/>
              <a:t>; 3— распределительный конус; 4, 15— смотровые окна; 5—осадочная камера; </a:t>
            </a:r>
            <a:r>
              <a:rPr lang="ru-RU" sz="1500" dirty="0" smtClean="0"/>
              <a:t>6—внутренний </a:t>
            </a:r>
            <a:r>
              <a:rPr lang="ru-RU" sz="1500" dirty="0"/>
              <a:t>кожух; </a:t>
            </a:r>
            <a:r>
              <a:rPr lang="ru-RU" sz="1500" dirty="0" smtClean="0"/>
              <a:t>7—направляющее </a:t>
            </a:r>
            <a:r>
              <a:rPr lang="ru-RU" sz="1500" dirty="0"/>
              <a:t>кольцо; </a:t>
            </a:r>
            <a:r>
              <a:rPr lang="ru-RU" sz="1500" dirty="0" smtClean="0"/>
              <a:t>8—опора</a:t>
            </a:r>
            <a:r>
              <a:rPr lang="ru-RU" sz="1500" dirty="0"/>
              <a:t>; 9— патрубок для тяжелых относов; 10— дроссельная насадка; </a:t>
            </a:r>
            <a:r>
              <a:rPr lang="ru-RU" sz="1500" dirty="0" smtClean="0"/>
              <a:t>11 </a:t>
            </a:r>
            <a:r>
              <a:rPr lang="ru-RU" sz="1500" dirty="0"/>
              <a:t>— регулятор дроссельной заслонки; 12 — отсасывающий патрубок; </a:t>
            </a:r>
            <a:r>
              <a:rPr lang="ru-RU" sz="1500" dirty="0" smtClean="0"/>
              <a:t>13—выпускной </a:t>
            </a:r>
            <a:r>
              <a:rPr lang="ru-RU" sz="1500" dirty="0"/>
              <a:t>патрубок для очищенного зерна; 14— </a:t>
            </a:r>
            <a:r>
              <a:rPr lang="ru-RU" sz="1500" dirty="0" err="1"/>
              <a:t>электросигнализатор</a:t>
            </a:r>
            <a:r>
              <a:rPr lang="ru-RU" sz="1500" dirty="0"/>
              <a:t>; </a:t>
            </a:r>
            <a:r>
              <a:rPr lang="ru-RU" sz="1500" dirty="0" smtClean="0"/>
              <a:t>16—стойка</a:t>
            </a:r>
            <a:r>
              <a:rPr lang="ru-RU" sz="1500" dirty="0"/>
              <a:t>; 17— </a:t>
            </a:r>
            <a:r>
              <a:rPr lang="ru-RU" sz="1500" dirty="0" err="1" smtClean="0"/>
              <a:t>пневмосепарирующий</a:t>
            </a:r>
            <a:r>
              <a:rPr lang="ru-RU" sz="1500" dirty="0" smtClean="0"/>
              <a:t> </a:t>
            </a:r>
            <a:r>
              <a:rPr lang="ru-RU" sz="1500" dirty="0"/>
              <a:t>канал; 18— внешний канал; 19— козырек; 20— колпак; 21 — </a:t>
            </a:r>
            <a:r>
              <a:rPr lang="ru-RU" sz="1500" dirty="0" smtClean="0"/>
              <a:t>отражатель; 22</a:t>
            </a:r>
            <a:r>
              <a:rPr lang="ru-RU" sz="1500" dirty="0"/>
              <a:t>— приемное устройство; </a:t>
            </a:r>
            <a:r>
              <a:rPr lang="en-US" sz="1500" dirty="0" smtClean="0"/>
              <a:t>I</a:t>
            </a:r>
            <a:r>
              <a:rPr lang="ru-RU" sz="1500" dirty="0" smtClean="0"/>
              <a:t>— </a:t>
            </a:r>
            <a:r>
              <a:rPr lang="ru-RU" sz="1500" dirty="0"/>
              <a:t>зерно с воздухом; </a:t>
            </a:r>
            <a:r>
              <a:rPr lang="en-US" sz="1500" dirty="0" smtClean="0"/>
              <a:t>II</a:t>
            </a:r>
            <a:r>
              <a:rPr lang="ru-RU" sz="1500" dirty="0" smtClean="0"/>
              <a:t> </a:t>
            </a:r>
            <a:r>
              <a:rPr lang="ru-RU" sz="1500" dirty="0"/>
              <a:t>— очищенное зерно; III— воздух с легкими относами; IV— тяжелые относы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157662" y="2924175"/>
          <a:ext cx="828675" cy="1009650"/>
        </p:xfrm>
        <a:graphic>
          <a:graphicData uri="http://schemas.openxmlformats.org/drawingml/2006/table">
            <a:tbl>
              <a:tblPr/>
              <a:tblGrid>
                <a:gridCol w="828675"/>
              </a:tblGrid>
              <a:tr h="1009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97346"/>
            <a:ext cx="87129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ЗЕРНОВЫЕ СЕПАРАТОРЫ</a:t>
            </a:r>
          </a:p>
          <a:p>
            <a:pPr algn="just"/>
            <a:r>
              <a:rPr lang="ru-RU" dirty="0"/>
              <a:t>Для очистки зерна от примесей, отличающихся от него </a:t>
            </a:r>
            <a:r>
              <a:rPr lang="ru-RU" dirty="0" smtClean="0"/>
              <a:t>геометрическими </a:t>
            </a:r>
            <a:r>
              <a:rPr lang="ru-RU" dirty="0"/>
              <a:t>размерами (шириной и толщиной), а также для </a:t>
            </a:r>
            <a:r>
              <a:rPr lang="ru-RU" dirty="0" smtClean="0"/>
              <a:t>сортирования </a:t>
            </a:r>
            <a:r>
              <a:rPr lang="ru-RU" dirty="0"/>
              <a:t>продуктов измельчения и шелушения на мукомольных, крупяных, солодовенных и других заводах применяют зерноочис­тительные сепараторы.</a:t>
            </a:r>
          </a:p>
          <a:p>
            <a:pPr algn="just"/>
            <a:r>
              <a:rPr lang="ru-RU" dirty="0"/>
              <a:t>Зерно очищается путем отделения примесей при последова­тельном просеивании на наклонно расположенных ситах, </a:t>
            </a:r>
            <a:r>
              <a:rPr lang="ru-RU" dirty="0" smtClean="0"/>
              <a:t>совершающих </a:t>
            </a:r>
            <a:r>
              <a:rPr lang="ru-RU" dirty="0"/>
              <a:t>возвратно-поступательное движение, и двукратного </a:t>
            </a:r>
            <a:r>
              <a:rPr lang="ru-RU" dirty="0" smtClean="0"/>
              <a:t>продувания </a:t>
            </a:r>
            <a:r>
              <a:rPr lang="ru-RU" dirty="0"/>
              <a:t>воздухом в каналах — при поступлении зерна в сепаратор и при выходе из него.</a:t>
            </a:r>
          </a:p>
          <a:p>
            <a:pPr algn="just"/>
            <a:r>
              <a:rPr lang="ru-RU" dirty="0"/>
              <a:t>Эффективность процесса сепарирования зависит от </a:t>
            </a:r>
            <a:r>
              <a:rPr lang="ru-RU" dirty="0" smtClean="0"/>
              <a:t>технологических </a:t>
            </a:r>
            <a:r>
              <a:rPr lang="ru-RU" dirty="0"/>
              <a:t>свойств компонентов зерновой смеси, влажности, </a:t>
            </a:r>
            <a:r>
              <a:rPr lang="ru-RU" dirty="0" smtClean="0"/>
              <a:t>соотношения </a:t>
            </a:r>
            <a:r>
              <a:rPr lang="ru-RU" dirty="0"/>
              <a:t>компонентов различной крупности, удельной нагрузки на сито (толщины слоя), материала и качества изготовления сит и др.</a:t>
            </a:r>
          </a:p>
        </p:txBody>
      </p:sp>
      <p:pic>
        <p:nvPicPr>
          <p:cNvPr id="2052" name="Picture 4" descr="imag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861048"/>
            <a:ext cx="368389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923928" y="3573016"/>
            <a:ext cx="50405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Принципиальная </a:t>
            </a:r>
            <a:r>
              <a:rPr lang="ru-RU" dirty="0"/>
              <a:t>схема сепара­тора ЗСП-10:</a:t>
            </a:r>
          </a:p>
          <a:p>
            <a:pPr algn="just"/>
            <a:r>
              <a:rPr lang="ru-RU" dirty="0" smtClean="0"/>
              <a:t>1-станина</a:t>
            </a:r>
            <a:r>
              <a:rPr lang="ru-RU" dirty="0"/>
              <a:t>; </a:t>
            </a:r>
            <a:r>
              <a:rPr lang="ru-RU" dirty="0" smtClean="0"/>
              <a:t>2—эксцентриковый </a:t>
            </a:r>
            <a:r>
              <a:rPr lang="ru-RU" dirty="0" err="1"/>
              <a:t>колебатель</a:t>
            </a:r>
            <a:r>
              <a:rPr lang="ru-RU" dirty="0"/>
              <a:t>; </a:t>
            </a:r>
            <a:r>
              <a:rPr lang="ru-RU" dirty="0" smtClean="0"/>
              <a:t>3— </a:t>
            </a:r>
            <a:r>
              <a:rPr lang="ru-RU" dirty="0"/>
              <a:t>подвеска; 4—лоток для грубой примеси; 5— приемное сито; </a:t>
            </a:r>
            <a:r>
              <a:rPr lang="ru-RU" dirty="0" smtClean="0"/>
              <a:t>6—грузовой </a:t>
            </a:r>
            <a:r>
              <a:rPr lang="ru-RU" dirty="0"/>
              <a:t>клапан; 7— приемный патрубок; </a:t>
            </a:r>
            <a:r>
              <a:rPr lang="ru-RU" dirty="0" smtClean="0"/>
              <a:t>8—аспирационный патрубок</a:t>
            </a:r>
            <a:r>
              <a:rPr lang="ru-RU" dirty="0"/>
              <a:t>; </a:t>
            </a:r>
            <a:r>
              <a:rPr lang="ru-RU" dirty="0" smtClean="0"/>
              <a:t>9—лоток </a:t>
            </a:r>
            <a:r>
              <a:rPr lang="ru-RU" dirty="0"/>
              <a:t>для крупной примеси; 10— патрубок для зерна; </a:t>
            </a:r>
            <a:r>
              <a:rPr lang="ru-RU" dirty="0" smtClean="0"/>
              <a:t>11—патрубок </a:t>
            </a:r>
            <a:r>
              <a:rPr lang="ru-RU" dirty="0"/>
              <a:t>мелкой фракции; </a:t>
            </a:r>
            <a:r>
              <a:rPr lang="ru-RU" dirty="0" smtClean="0"/>
              <a:t>12—ситовые </a:t>
            </a:r>
            <a:r>
              <a:rPr lang="ru-RU" dirty="0"/>
              <a:t>кузова; </a:t>
            </a:r>
            <a:r>
              <a:rPr lang="ru-RU" dirty="0" smtClean="0"/>
              <a:t>13—сортировочное </a:t>
            </a:r>
            <a:r>
              <a:rPr lang="ru-RU" dirty="0"/>
              <a:t>сито; </a:t>
            </a:r>
            <a:r>
              <a:rPr lang="ru-RU" dirty="0" smtClean="0"/>
              <a:t>14—разгрузочное </a:t>
            </a:r>
            <a:r>
              <a:rPr lang="ru-RU" dirty="0"/>
              <a:t>сито; </a:t>
            </a:r>
            <a:r>
              <a:rPr lang="ru-RU" dirty="0" smtClean="0"/>
              <a:t>15—инерционный </a:t>
            </a:r>
            <a:r>
              <a:rPr lang="ru-RU" dirty="0"/>
              <a:t>очиститель сит; 16— подсевное сито; 17— электродвигатель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79512" y="188640"/>
            <a:ext cx="878497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ТРИЕРЫ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Примеси, отличающиеся от зерен основной культуры длиной, отделить на ситах невозможно. На перерабатывающих предприя­тиях для выделения таких примесей применяют машины, называемые триерами. На крупяных заводах триеры используют для разделения смеси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шелушеных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нешелушеных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зерен.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По конструктивному исполнению основных рабочих органов эти машины подразделяют на цилиндрические и дисковые. Триеры, отделяющие от зерновой смеси короткие примеси (куколь, битое зерно), называют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куколеотборниками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, а выделяющие длинные примеси (овсюг, овес, ячмень) —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овсюгоотборниками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. Триеры устанавливают после камнеотделительных машин. Сначала из зерна выделяют короткие примеси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триере-куколеотборнике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, затем длинные —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овсюгооотборнике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Наиболее широкое применение на зерноперерабатывающих предприятиях получили дисковые триеры, которые отличаются высокой производительностью при меньших габаритных размерах и более высокой технологической эффективностью по сравнению с цилиндрическими.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8437" name="Picture 5" descr="image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365104"/>
            <a:ext cx="436567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572000" y="4077072"/>
            <a:ext cx="43924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Цилиндрический триер УТК:</a:t>
            </a:r>
          </a:p>
          <a:p>
            <a:pPr algn="just"/>
            <a:r>
              <a:rPr lang="ru-RU" dirty="0" smtClean="0"/>
              <a:t>1—шнек </a:t>
            </a:r>
            <a:r>
              <a:rPr lang="ru-RU" dirty="0"/>
              <a:t>для вывода очищенного зерна; 2— шнек для вывода куколя и битого зерна; 3— пи­тающий шнек; приемный патрубок; 5 — триерный цилиндр; </a:t>
            </a:r>
            <a:r>
              <a:rPr lang="ru-RU" dirty="0" smtClean="0"/>
              <a:t>6—электродвигатель</a:t>
            </a:r>
            <a:r>
              <a:rPr lang="ru-RU" dirty="0"/>
              <a:t>; 7— цепная передача; 8— вал </a:t>
            </a:r>
            <a:r>
              <a:rPr lang="ru-RU" dirty="0" err="1"/>
              <a:t>контрпривода</a:t>
            </a:r>
            <a:r>
              <a:rPr lang="ru-RU" dirty="0"/>
              <a:t>; 9— ременная передача; 10— фортка; 11 — сборник</a:t>
            </a:r>
          </a:p>
          <a:p>
            <a:pPr algn="just"/>
            <a:r>
              <a:rPr lang="ru-RU" dirty="0"/>
              <a:t>зерна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МАГНИТНЫЕ СЕПАРАТОРЫ</a:t>
            </a:r>
          </a:p>
          <a:p>
            <a:pPr algn="just"/>
            <a:r>
              <a:rPr lang="ru-RU" dirty="0"/>
              <a:t>Зерновая смесь, поступающая на зерноперерабатывающие </a:t>
            </a:r>
            <a:r>
              <a:rPr lang="ru-RU" dirty="0" smtClean="0"/>
              <a:t>заводы</a:t>
            </a:r>
            <a:r>
              <a:rPr lang="ru-RU" dirty="0"/>
              <a:t>, может содержать металломагнитные примеси, которые </a:t>
            </a:r>
            <a:r>
              <a:rPr lang="ru-RU" dirty="0" smtClean="0"/>
              <a:t>способны </a:t>
            </a:r>
            <a:r>
              <a:rPr lang="ru-RU" dirty="0"/>
              <a:t>повредить рабочие органы машин, ускорить их износ, </a:t>
            </a:r>
            <a:r>
              <a:rPr lang="ru-RU" dirty="0" err="1" smtClean="0"/>
              <a:t>вы­вать</a:t>
            </a:r>
            <a:r>
              <a:rPr lang="ru-RU" dirty="0" smtClean="0"/>
              <a:t> </a:t>
            </a:r>
            <a:r>
              <a:rPr lang="ru-RU" dirty="0"/>
              <a:t>искрение и пожар в производственных помещениях.</a:t>
            </a:r>
          </a:p>
          <a:p>
            <a:pPr algn="just"/>
            <a:r>
              <a:rPr lang="ru-RU" dirty="0"/>
              <a:t>Металломагнитные примеси могут попасть в продукцию в </a:t>
            </a:r>
            <a:r>
              <a:rPr lang="ru-RU" dirty="0" smtClean="0"/>
              <a:t>процессе </a:t>
            </a:r>
            <a:r>
              <a:rPr lang="ru-RU" dirty="0"/>
              <a:t>переработки зерна, поэтому магнитному сепарированию подвергают не только зерновую смесь, но и промежуточные и </a:t>
            </a:r>
            <a:r>
              <a:rPr lang="ru-RU" dirty="0" smtClean="0"/>
              <a:t>конечные </a:t>
            </a:r>
            <a:r>
              <a:rPr lang="ru-RU" dirty="0"/>
              <a:t>продукты переработки зерна.</a:t>
            </a:r>
          </a:p>
          <a:p>
            <a:pPr algn="just"/>
            <a:r>
              <a:rPr lang="ru-RU" dirty="0"/>
              <a:t>Крупные металломагнитные примеси выделяют при </a:t>
            </a:r>
            <a:r>
              <a:rPr lang="ru-RU" dirty="0" smtClean="0"/>
              <a:t>просеивании </a:t>
            </a:r>
            <a:r>
              <a:rPr lang="ru-RU" dirty="0"/>
              <a:t>на ситах. Для выделения примесей, размеры которых </a:t>
            </a:r>
            <a:r>
              <a:rPr lang="ru-RU" dirty="0" smtClean="0"/>
              <a:t>совпадают </a:t>
            </a:r>
            <a:r>
              <a:rPr lang="ru-RU" dirty="0"/>
              <a:t>с размерами зерна или меньше их, применяют магнитные сепараторы, которые подразделяют на сепараторы с постоянными магнитами и с электромагнитами. Металломагнитные примеси чаще выделяют с помощью статических магнитов и реже — </a:t>
            </a:r>
            <a:r>
              <a:rPr lang="ru-RU" dirty="0" smtClean="0"/>
              <a:t>электромагнитов</a:t>
            </a:r>
            <a:r>
              <a:rPr lang="ru-RU" dirty="0"/>
              <a:t>. Магнитные сепараторы обязательно устанавливают перед машинами ударно-истирающего действия (обоечные, </a:t>
            </a:r>
            <a:r>
              <a:rPr lang="ru-RU" dirty="0" smtClean="0"/>
              <a:t>щеточные</a:t>
            </a:r>
            <a:r>
              <a:rPr lang="ru-RU" dirty="0"/>
              <a:t>), машинами для измельчения зерна, а также на контроле готовой продукции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58" name="Picture 2" descr="image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7037" y="4077072"/>
            <a:ext cx="5407451" cy="258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79512" y="4473407"/>
            <a:ext cx="334786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Магнитные сепараторы: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1— корпус; 2— ограничитель; 3—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магнитодержатель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; 4— блок магнитов; 5, 10, 13 — оси; 6— накладка; 7—прокладка; 8— крышка; 9—груз; 11— заслонка; 12 — ребро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8847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МАШИНЫ ДЛЯ ОЧИСТКИ ЗЕРНА ОТ МИНЕРАЛЬНЫХ И ТРУДНООТДЕЛИМЫХ ПРИМЕСЕЙ</a:t>
            </a:r>
          </a:p>
          <a:p>
            <a:pPr algn="just"/>
            <a:r>
              <a:rPr lang="ru-RU" dirty="0"/>
              <a:t>В зерне, поступающем в зерноочистительное отделение муко­мольного завода, как правило, содержатся галька, крупный песок, кусочки руды, шлака, земли, ракушечника, стекла, немагнитных металлов и т.д., которые объединяют общим названием «мине­ральные примеси». По геометрическим размерам они настолько близки к зерновкам основной культуры, что не могут быть выде­лены на ситах или воздушным потоком, поэтому такие примеси относят к трудноотделимым. Для очистки зерна от минеральных примесей используют камнеотделительные машины и </a:t>
            </a:r>
            <a:r>
              <a:rPr lang="ru-RU" dirty="0" err="1" smtClean="0"/>
              <a:t>пневмосортировальные</a:t>
            </a:r>
            <a:r>
              <a:rPr lang="ru-RU" dirty="0" smtClean="0"/>
              <a:t> </a:t>
            </a:r>
            <a:r>
              <a:rPr lang="ru-RU" dirty="0"/>
              <a:t>столы, которые устанавливают после сепараторов. Принцип разделения основан на разности плотностей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2" name="Picture 2" descr="image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24944"/>
            <a:ext cx="4032448" cy="374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83968" y="2852936"/>
            <a:ext cx="46805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Камнеотделительная машина РЗ-БКТ-100:</a:t>
            </a:r>
          </a:p>
          <a:p>
            <a:pPr algn="just"/>
            <a:r>
              <a:rPr lang="ru-RU" sz="1600" dirty="0"/>
              <a:t>1, 22 — опоры; 2— пружинные опоры; 3 — вибратор; 4, 15— лоток; 5—</a:t>
            </a:r>
            <a:r>
              <a:rPr lang="ru-RU" sz="1600" dirty="0" err="1"/>
              <a:t>вибростол</a:t>
            </a:r>
            <a:r>
              <a:rPr lang="ru-RU" sz="1600" dirty="0"/>
              <a:t>; 6— регулировочный диск; 7— окно; 8— клапан приемника; 9— приемник; </a:t>
            </a:r>
            <a:r>
              <a:rPr lang="ru-RU" sz="1600" dirty="0" smtClean="0"/>
              <a:t>10—аспирационный </a:t>
            </a:r>
            <a:r>
              <a:rPr lang="ru-RU" sz="1600" dirty="0"/>
              <a:t>патрубок; </a:t>
            </a:r>
            <a:r>
              <a:rPr lang="ru-RU" sz="1600" dirty="0" smtClean="0"/>
              <a:t> 11 </a:t>
            </a:r>
            <a:r>
              <a:rPr lang="ru-RU" sz="1600" dirty="0"/>
              <a:t>— крышка; 12— кор­пус; 13 — гибкий вал; 14 — дека; 16, </a:t>
            </a:r>
            <a:r>
              <a:rPr lang="ru-RU" sz="1600" dirty="0" smtClean="0"/>
              <a:t>20—шарнирные </a:t>
            </a:r>
            <a:r>
              <a:rPr lang="ru-RU" sz="1600" dirty="0"/>
              <a:t>устройства; 17— механизм </a:t>
            </a:r>
            <a:r>
              <a:rPr lang="ru-RU" sz="1600" dirty="0" smtClean="0"/>
              <a:t>регулирования</a:t>
            </a:r>
            <a:r>
              <a:rPr lang="ru-RU" sz="1600" dirty="0"/>
              <a:t>; 18— труба-стойка; 19— </a:t>
            </a:r>
            <a:r>
              <a:rPr lang="ru-RU" sz="1600" dirty="0" smtClean="0"/>
              <a:t>рукоятка</a:t>
            </a:r>
            <a:r>
              <a:rPr lang="ru-RU" sz="1600" dirty="0"/>
              <a:t>; 21 — кронштейн; 23— </a:t>
            </a:r>
            <a:r>
              <a:rPr lang="ru-RU" sz="1600" dirty="0" smtClean="0"/>
              <a:t>соединитель</a:t>
            </a:r>
            <a:endParaRPr lang="ru-RU" sz="1600" dirty="0"/>
          </a:p>
          <a:p>
            <a:pPr algn="just"/>
            <a:r>
              <a:rPr lang="ru-RU" sz="1600" dirty="0" err="1"/>
              <a:t>ная</a:t>
            </a:r>
            <a:r>
              <a:rPr lang="ru-RU" sz="1600" dirty="0"/>
              <a:t> </a:t>
            </a:r>
            <a:r>
              <a:rPr lang="ru-RU" sz="1600" dirty="0" smtClean="0"/>
              <a:t>балка штейну </a:t>
            </a:r>
            <a:r>
              <a:rPr lang="ru-RU" sz="1600" dirty="0"/>
              <a:t>21. Вся совокупность опорных деталей машины </a:t>
            </a:r>
            <a:r>
              <a:rPr lang="ru-RU" sz="1600" dirty="0" smtClean="0"/>
              <a:t>замыкается </a:t>
            </a:r>
            <a:r>
              <a:rPr lang="ru-RU" sz="1600" dirty="0"/>
              <a:t>с помощью соединительной балки 23 и опоры 22. Вибратор 3 обеспечивает колебательное движение </a:t>
            </a:r>
            <a:r>
              <a:rPr lang="ru-RU" sz="1600" dirty="0" err="1"/>
              <a:t>вибростола</a:t>
            </a:r>
            <a:r>
              <a:rPr lang="ru-RU" sz="16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1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УВЛАЖНИТЕЛЬНЫЕ И МОЕЧНЫЕ МАШИНЫ</a:t>
            </a:r>
          </a:p>
          <a:p>
            <a:pPr algn="just"/>
            <a:r>
              <a:rPr lang="ru-RU" dirty="0"/>
              <a:t>Увлажнение и мойка зерна — это подготовка его к помолу, </a:t>
            </a:r>
            <a:r>
              <a:rPr lang="ru-RU" dirty="0" smtClean="0"/>
              <a:t>направленная </a:t>
            </a:r>
            <a:r>
              <a:rPr lang="ru-RU" dirty="0"/>
              <a:t>на изменение исходных технологических свойств продукта. Влажность поступающего на переработку зерна </a:t>
            </a:r>
            <a:r>
              <a:rPr lang="ru-RU" dirty="0" smtClean="0"/>
              <a:t>обычно </a:t>
            </a:r>
            <a:r>
              <a:rPr lang="ru-RU" dirty="0"/>
              <a:t>невысока (</a:t>
            </a:r>
            <a:r>
              <a:rPr lang="ru-RU" dirty="0" smtClean="0"/>
              <a:t>8…12 </a:t>
            </a:r>
            <a:r>
              <a:rPr lang="ru-RU" dirty="0"/>
              <a:t>%). При такой влажности свойства </a:t>
            </a:r>
            <a:r>
              <a:rPr lang="ru-RU" dirty="0" smtClean="0"/>
              <a:t>эндосперма </a:t>
            </a:r>
            <a:r>
              <a:rPr lang="ru-RU" dirty="0"/>
              <a:t>и оболочек различаются незначительно. Увлажнение зерна до 15...16% изменяет его физические свойства. </a:t>
            </a:r>
            <a:r>
              <a:rPr lang="ru-RU" dirty="0" smtClean="0"/>
              <a:t>Все </a:t>
            </a:r>
            <a:r>
              <a:rPr lang="ru-RU" dirty="0"/>
              <a:t>это </a:t>
            </a:r>
            <a:r>
              <a:rPr lang="ru-RU" dirty="0" smtClean="0"/>
              <a:t>облегчает </a:t>
            </a:r>
            <a:r>
              <a:rPr lang="ru-RU" dirty="0"/>
              <a:t>их разделение при размоле зерна, снижает затраты </a:t>
            </a:r>
            <a:r>
              <a:rPr lang="ru-RU" dirty="0" smtClean="0"/>
              <a:t>энергии </a:t>
            </a:r>
            <a:r>
              <a:rPr lang="ru-RU" dirty="0"/>
              <a:t>на эту операцию и способствует повышению выхода муки высоких сортов.</a:t>
            </a:r>
          </a:p>
          <a:p>
            <a:pPr algn="just"/>
            <a:r>
              <a:rPr lang="ru-RU" dirty="0"/>
              <a:t>При мойке зерна отделяются пыль, грязь и микроорганизмы, находящиеся на его поверхности, а также из массы </a:t>
            </a:r>
            <a:r>
              <a:rPr lang="ru-RU" dirty="0" smtClean="0"/>
              <a:t>обрабатываемого </a:t>
            </a:r>
            <a:r>
              <a:rPr lang="ru-RU" dirty="0"/>
              <a:t>продукта выделяются примеси, отличающиеся от него </a:t>
            </a:r>
            <a:r>
              <a:rPr lang="ru-RU" dirty="0" smtClean="0"/>
              <a:t>гидродинамическими </a:t>
            </a:r>
            <a:r>
              <a:rPr lang="ru-RU" dirty="0"/>
              <a:t>свойствами</a:t>
            </a:r>
            <a:r>
              <a:rPr lang="ru-RU" dirty="0" smtClean="0"/>
              <a:t>.</a:t>
            </a:r>
            <a:r>
              <a:rPr lang="ru-RU" dirty="0"/>
              <a:t> Обильное смачивание зерна водой в моечных машинах </a:t>
            </a:r>
            <a:r>
              <a:rPr lang="ru-RU" dirty="0" smtClean="0"/>
              <a:t>приводит </a:t>
            </a:r>
            <a:r>
              <a:rPr lang="ru-RU" dirty="0"/>
              <a:t>к его переувлажнению. Это вызывает необходимость сушки зерна, что существенно повышает затраты на его переработку, </a:t>
            </a:r>
            <a:r>
              <a:rPr lang="ru-RU" dirty="0" smtClean="0"/>
              <a:t>поэтому </a:t>
            </a:r>
            <a:r>
              <a:rPr lang="ru-RU" dirty="0"/>
              <a:t>зерно увлажняют в специальных машинах, оснащенных </a:t>
            </a:r>
            <a:r>
              <a:rPr lang="ru-RU" dirty="0" err="1" smtClean="0"/>
              <a:t>ус­ройствами</a:t>
            </a:r>
            <a:r>
              <a:rPr lang="ru-RU" dirty="0" smtClean="0"/>
              <a:t> </a:t>
            </a:r>
            <a:r>
              <a:rPr lang="ru-RU" dirty="0"/>
              <a:t>для дозированной подачи воды.</a:t>
            </a:r>
          </a:p>
          <a:p>
            <a:pPr algn="just"/>
            <a:r>
              <a:rPr lang="ru-RU" dirty="0"/>
              <a:t>В зависимости от способа дозирования воды выпускаемые </a:t>
            </a:r>
            <a:r>
              <a:rPr lang="ru-RU" dirty="0" smtClean="0"/>
              <a:t>промышленностью </a:t>
            </a:r>
            <a:r>
              <a:rPr lang="ru-RU" dirty="0"/>
              <a:t>увлажнительные машины делятся на </a:t>
            </a:r>
            <a:r>
              <a:rPr lang="ru-RU" dirty="0" smtClean="0"/>
              <a:t>водоструйные </a:t>
            </a:r>
            <a:r>
              <a:rPr lang="ru-RU" dirty="0"/>
              <a:t>— для добавления в обрабатываемое зерно воды в капельном состоянии и водораспыливающие — для добавления воды в </a:t>
            </a:r>
            <a:r>
              <a:rPr lang="ru-RU" dirty="0" smtClean="0"/>
              <a:t>распыленном </a:t>
            </a:r>
            <a:r>
              <a:rPr lang="ru-RU" dirty="0"/>
              <a:t>состоянии.</a:t>
            </a:r>
          </a:p>
          <a:p>
            <a:pPr algn="just"/>
            <a:r>
              <a:rPr lang="ru-RU" dirty="0"/>
              <a:t>Расход воды в водоструйных увлажнительных машинах </a:t>
            </a:r>
            <a:r>
              <a:rPr lang="ru-RU" dirty="0" smtClean="0"/>
              <a:t>составляет </a:t>
            </a:r>
            <a:r>
              <a:rPr lang="ru-RU" dirty="0"/>
              <a:t>2...8 л на 1 т зерна в зависимости от необходимой степени увлаж­нения, а в водораспыливающих машинах — 25...50 л на 1 т зерна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2635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Wenn</dc:creator>
  <cp:lastModifiedBy>Wenn</cp:lastModifiedBy>
  <cp:revision>8</cp:revision>
  <dcterms:created xsi:type="dcterms:W3CDTF">2010-10-26T05:40:42Z</dcterms:created>
  <dcterms:modified xsi:type="dcterms:W3CDTF">2010-10-26T06:52:31Z</dcterms:modified>
</cp:coreProperties>
</file>